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413" r:id="rId4"/>
    <p:sldId id="405" r:id="rId5"/>
    <p:sldId id="271" r:id="rId6"/>
    <p:sldId id="267" r:id="rId7"/>
    <p:sldId id="273" r:id="rId8"/>
    <p:sldId id="280" r:id="rId9"/>
    <p:sldId id="278" r:id="rId10"/>
    <p:sldId id="279" r:id="rId11"/>
    <p:sldId id="300" r:id="rId12"/>
    <p:sldId id="281" r:id="rId13"/>
    <p:sldId id="282" r:id="rId14"/>
    <p:sldId id="411" r:id="rId15"/>
    <p:sldId id="284" r:id="rId16"/>
    <p:sldId id="412" r:id="rId17"/>
    <p:sldId id="261" r:id="rId18"/>
    <p:sldId id="296" r:id="rId19"/>
    <p:sldId id="298" r:id="rId20"/>
    <p:sldId id="414" r:id="rId21"/>
    <p:sldId id="415" r:id="rId22"/>
    <p:sldId id="407" r:id="rId23"/>
    <p:sldId id="409" r:id="rId24"/>
    <p:sldId id="417" r:id="rId25"/>
    <p:sldId id="419" r:id="rId26"/>
    <p:sldId id="418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53643-78BC-1753-9BCB-831B1F78D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0AB43-E6F5-9174-6DA7-375BA337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DC7D5B-4264-0A56-2E9A-C03660D4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F2E581-A786-74B9-784E-124ED8F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DA339B-0EE2-03E1-6870-BB3302BF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60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F55D2E-D1F6-A880-C1A7-5C180713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A2A926-7032-5577-16AF-0838B266E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B3CF8F-F7C3-3BA5-C887-526C1111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361BE0-FA95-9E78-F550-970AA579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B691E2-36CC-EAE6-9234-1FFA3E0B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02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C501A77-9E95-9074-1BC4-BB50F1AB4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6A9A67-30A1-4B6C-0CBE-BFB9402BC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BC9296-149F-F0D4-20EE-25DB4BED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7C6BBE-A261-2A4F-7460-C0F7AA04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4F7B4B-7938-5E0F-A355-BDB8EB6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25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83878-E390-86DA-41EB-CD9B3954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F99F6A-85F6-7F35-6EC3-175B5F82F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6A4859-3039-519E-312A-A3EF6426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2E10F5-D240-6397-0602-73DB1985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731379-557F-7773-D34A-54F046EC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93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D1070D-461F-B3CE-B672-87D76D14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1BE8CE-2D82-1C68-3420-EEC0E270E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1534B2-C54E-43F8-E9D6-079867E6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C3F928-5613-65ED-902D-46420950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4BB485-403D-F41F-948E-88CE2077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9E3AC-C937-8311-3A37-9E158003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00D950-EC83-B22B-24FE-886439D03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33779C-C80B-E5C2-2CD5-E8B91915D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A193A31-93E1-0977-004D-DED4C8BC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895DDE-C90A-3B99-52F1-24EA8CD7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98213E-9F58-DEA2-3B8B-6BCC9A7C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8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B921DE-7646-304B-D947-017C49D3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B9CC33-CF4C-7326-95B6-C9BFC99BA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9F0323-EBD4-0AF6-02EE-BDB4891EC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2B3D2DB-38CC-8744-7245-CD0F4DF31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0D0D23B-0B02-8966-FFA3-102F86B72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998241-D415-4A41-FB5D-AB6A82CE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A9F966E-4902-A856-1522-059810C2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8C346DA-8F96-189F-61B2-DBD10EBA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09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853BDB-E114-248C-0378-82C2BAE9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94EF63-F2E1-3B9E-6439-01686CB8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CC08B9C-4C42-C43E-BB57-94937621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2E682A3-903B-CBDB-C8C8-818FC94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6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6673899-85D0-0E76-AA04-800C64AA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A1D60E9-8BCD-993F-BB60-DD5A6419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A1F3A8-3D5C-0695-7421-BEB61085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18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3E4843-05E0-30DE-F8C2-0ABF105F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F3327E-63F8-056C-2AFD-5BA50CC98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911AA0-2F41-5F39-35FD-FFAF93696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C9667A-C1B2-D363-CC1B-935D724D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1EAF24-E68D-9FD4-1E9C-134D103C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3E936D-8FF9-5E1A-A944-C7C4F11D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51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1ADD48-0A4F-F9B1-7C5F-479D3D87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9EB838A-85C5-FA81-65C8-CFEAB1D5B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44F3FC-0858-F33E-2C4D-F78FD419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F590B8-E140-6B1A-B799-7D5EE6F4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DB0A2E-4E46-3BE6-A098-F066FF50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AE88CD-415B-6643-156F-8CC340C5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08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E822EF-2AD7-8A44-E0BC-2B12EE6D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3A71D2-2000-DE38-3B45-FF80B348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71DB77-4E0C-CF73-9550-6DEAD9309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59F3F-5A81-4405-B23C-DD4D8728211F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D8DDDC-BC5E-A2CF-9DCB-0DA82B75C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7955F4-68E8-E640-BF11-241AEA17A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E9A80-6663-4584-94F5-657F36BF97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ea.org/reports/coal-202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coal-market-update-july-202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279667/leading-coal-importing-countries-worldwid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1A51AC-F01E-4863-4738-4E0C56E2A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232" y="3801738"/>
            <a:ext cx="10071536" cy="929750"/>
          </a:xfrm>
        </p:spPr>
        <p:txBody>
          <a:bodyPr anchor="b">
            <a:normAutofit/>
          </a:bodyPr>
          <a:lstStyle/>
          <a:p>
            <a:r>
              <a:rPr lang="pl-PL" sz="5200" dirty="0"/>
              <a:t>Rynek węgla w 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ACB652-DCE4-E4D4-58A6-DAE900AA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232" y="4861899"/>
            <a:ext cx="10071536" cy="448377"/>
          </a:xfrm>
        </p:spPr>
        <p:txBody>
          <a:bodyPr anchor="t">
            <a:normAutofit fontScale="47500" lnSpcReduction="20000"/>
          </a:bodyPr>
          <a:lstStyle/>
          <a:p>
            <a:r>
              <a:rPr lang="pl-PL" sz="2000" dirty="0"/>
              <a:t>Dr Anna Wójtowicz</a:t>
            </a:r>
          </a:p>
          <a:p>
            <a:r>
              <a:rPr lang="pl-PL" sz="2000" dirty="0"/>
              <a:t>Katedra Unii Europejskiej im. J. </a:t>
            </a:r>
            <a:r>
              <a:rPr lang="pl-PL" sz="2000" dirty="0" err="1"/>
              <a:t>Monneta</a:t>
            </a:r>
            <a:r>
              <a:rPr lang="pl-PL" sz="2000" dirty="0"/>
              <a:t>, Kolegium Ekonomiczno-Społeczne, SGH w Warszawie</a:t>
            </a:r>
          </a:p>
        </p:txBody>
      </p:sp>
      <p:pic>
        <p:nvPicPr>
          <p:cNvPr id="7" name="Obraz 6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23879D79-D519-BB1D-BC82-DE0A692B7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46" y="1240675"/>
            <a:ext cx="1861264" cy="1851148"/>
          </a:xfrm>
          <a:prstGeom prst="rect">
            <a:avLst/>
          </a:prstGeom>
        </p:spPr>
      </p:pic>
      <p:pic>
        <p:nvPicPr>
          <p:cNvPr id="9" name="Obraz 8" descr="Obraz zawierający Czcionka, Jaskrawoniebieski, niebieskie, symbol&#10;&#10;Zawartość wygenerowana przez AI może być niepoprawna.">
            <a:extLst>
              <a:ext uri="{FF2B5EF4-FFF2-40B4-BE49-F238E27FC236}">
                <a16:creationId xmlns:a16="http://schemas.microsoft.com/office/drawing/2014/main" id="{8BFFECC7-AA80-D3EF-B4D9-62FAA1B2C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69" y="1547724"/>
            <a:ext cx="4086205" cy="134957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48B0D2EE-C027-8683-E690-7F21E507F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88" y="1514685"/>
            <a:ext cx="3154863" cy="12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6F3AA4-567D-3897-E082-1BFD7245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4600"/>
              <a:t>Węgiel podlega także innym klasyfikacjom, ze względu na: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6835A-DB83-AE19-65CF-B5031EB1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l-PL" sz="2200"/>
              <a:t>Wielkość ziaren (grube, średnie, drobne)</a:t>
            </a:r>
          </a:p>
          <a:p>
            <a:r>
              <a:rPr lang="pl-PL" sz="2200"/>
              <a:t>Kaloryczność</a:t>
            </a:r>
          </a:p>
          <a:p>
            <a:r>
              <a:rPr lang="pl-PL" sz="2200"/>
              <a:t>Zawartość siarki </a:t>
            </a:r>
          </a:p>
          <a:p>
            <a:r>
              <a:rPr lang="pl-PL" sz="2200"/>
              <a:t>Zawartość popiołu</a:t>
            </a:r>
          </a:p>
        </p:txBody>
      </p:sp>
      <p:pic>
        <p:nvPicPr>
          <p:cNvPr id="5" name="Picture 4" descr="Elektrociepłownia">
            <a:extLst>
              <a:ext uri="{FF2B5EF4-FFF2-40B4-BE49-F238E27FC236}">
                <a16:creationId xmlns:a16="http://schemas.microsoft.com/office/drawing/2014/main" id="{2A57EF89-D486-D722-3693-C7FED7594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6" r="20750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frowe numery i wykresy">
            <a:extLst>
              <a:ext uri="{FF2B5EF4-FFF2-40B4-BE49-F238E27FC236}">
                <a16:creationId xmlns:a16="http://schemas.microsoft.com/office/drawing/2014/main" id="{7DB35F82-C456-EB57-3C2F-5200B55D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CE255F-7296-B405-9794-9C2FEA8C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Ustalanie ceny na rynku węgla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9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D155E8-A650-3306-D6D7-935E14EF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400"/>
              <a:t>W wielu krajach znaczenie węgla było podtrzymywane ze względu na następujące przyczyny: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74E57A-94B3-CA4F-2F71-60C7DA87F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2200" dirty="0"/>
              <a:t>Udokumentowane zasoby węgla są relatywnie duże i zlokalizowane w wielu regionach świata, </a:t>
            </a:r>
          </a:p>
          <a:p>
            <a:r>
              <a:rPr lang="pl-PL" sz="2200" dirty="0"/>
              <a:t>Węgiel jest względnie łatwy do przechowywania i w transporcie</a:t>
            </a:r>
          </a:p>
          <a:p>
            <a:r>
              <a:rPr lang="pl-PL" sz="2200" dirty="0"/>
              <a:t>Łańcuchy dostaw węgla nie wymagają kosztowych zabezpieczeń i są względnie mało wrażliwe na zakłócenia o charakterze politycznym, co zwiększa konkurencję i sprzyja stabilizacji cen</a:t>
            </a:r>
          </a:p>
          <a:p>
            <a:r>
              <a:rPr lang="pl-PL" sz="2200" dirty="0"/>
              <a:t>Produkcja energii z węgla jest relatywnie mało wrażliwa na warunki pogodowe, także może być elementem </a:t>
            </a:r>
            <a:r>
              <a:rPr lang="pl-PL" sz="2200" dirty="0" err="1"/>
              <a:t>miksu</a:t>
            </a:r>
            <a:r>
              <a:rPr lang="pl-PL" sz="2200" dirty="0"/>
              <a:t> energetycznego</a:t>
            </a:r>
          </a:p>
        </p:txBody>
      </p:sp>
    </p:spTree>
    <p:extLst>
      <p:ext uri="{BB962C8B-B14F-4D97-AF65-F5344CB8AC3E}">
        <p14:creationId xmlns:p14="http://schemas.microsoft.com/office/powerpoint/2010/main" val="36023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AC2B85-8C13-E8A2-FA0C-E0B8075C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Zasoby węgla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791579-94ED-8954-595D-55DA5C5B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Globalne rezerwy węgla kamiennego i brunatnego na świecie, 31.12.2021. Top 3: USA, Rosja, Chiny.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18FB46A-F352-4786-1556-773EFB89E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395" y="1825625"/>
            <a:ext cx="6843210" cy="4351338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A2F1307-E5D8-2240-ACDB-4A955974271A}"/>
              </a:ext>
            </a:extLst>
          </p:cNvPr>
          <p:cNvSpPr txBox="1"/>
          <p:nvPr/>
        </p:nvSpPr>
        <p:spPr>
          <a:xfrm>
            <a:off x="1508263" y="630820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https://euracoal.eu/coal/coal-use-worldwide/</a:t>
            </a:r>
          </a:p>
        </p:txBody>
      </p:sp>
    </p:spTree>
    <p:extLst>
      <p:ext uri="{BB962C8B-B14F-4D97-AF65-F5344CB8AC3E}">
        <p14:creationId xmlns:p14="http://schemas.microsoft.com/office/powerpoint/2010/main" val="41462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ECD10-7A36-64C9-3BB0-D60C7B3F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pl-PL" sz="4200"/>
              <a:t>Zmiany w produkcji węgla charakteryzowały się dużym regionalnym zróżnicowaniem</a:t>
            </a:r>
            <a:br>
              <a:rPr lang="pl-PL" sz="4200"/>
            </a:br>
            <a:endParaRPr lang="pl-PL" sz="4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1D0A68-AC51-199A-D979-36E22E25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/>
              <a:t>Duży wzrost produkcji węgla głównie w 4 krajach – Chiny, Indie, Indonezja i Australia </a:t>
            </a:r>
            <a:r>
              <a:rPr lang="pl-PL" sz="2200" dirty="0"/>
              <a:t>– w latach 1981-2018 to 2,3 mld TOE</a:t>
            </a:r>
          </a:p>
          <a:p>
            <a:pPr marL="0" indent="0">
              <a:buNone/>
            </a:pPr>
            <a:r>
              <a:rPr lang="pl-PL" sz="2200" b="1" dirty="0"/>
              <a:t>Spadek w UE </a:t>
            </a:r>
            <a:r>
              <a:rPr lang="pl-PL" sz="2200" dirty="0"/>
              <a:t>– w latach 1981-2018 z 0,43 mld TOE do 0,13.</a:t>
            </a:r>
          </a:p>
          <a:p>
            <a:pPr marL="0" indent="0">
              <a:buNone/>
            </a:pPr>
            <a:r>
              <a:rPr lang="pl-PL" sz="2200" b="1" dirty="0"/>
              <a:t>Wzrost globalny w latach 1981-2018 to 2,3 mld TOE.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05215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D018D-306D-EE6D-E7E1-2AEA6595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95" y="56100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Najwięksi</a:t>
            </a:r>
            <a:r>
              <a:rPr lang="en-US" sz="4800" dirty="0"/>
              <a:t> </a:t>
            </a:r>
            <a:r>
              <a:rPr lang="en-US" sz="4800" dirty="0" err="1"/>
              <a:t>producenci</a:t>
            </a:r>
            <a:r>
              <a:rPr lang="en-US" sz="4800" dirty="0"/>
              <a:t> </a:t>
            </a:r>
            <a:r>
              <a:rPr lang="en-US" sz="4800" dirty="0" err="1"/>
              <a:t>węgla</a:t>
            </a:r>
            <a:r>
              <a:rPr lang="en-US" sz="4800" dirty="0"/>
              <a:t> w 2022 r.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9379C99-D2B2-7A20-B6FA-2566A862F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72" y="1545771"/>
            <a:ext cx="6196555" cy="50292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C31016E-23B6-F388-0D97-6B3C160D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76" y="2644158"/>
            <a:ext cx="5620852" cy="274016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151C9D3-3CA4-B634-9883-9923D72CCE1A}"/>
              </a:ext>
            </a:extLst>
          </p:cNvPr>
          <p:cNvSpPr txBox="1"/>
          <p:nvPr/>
        </p:nvSpPr>
        <p:spPr>
          <a:xfrm>
            <a:off x="2007704" y="6534834"/>
            <a:ext cx="8140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https://euracoal.eu/info/coal-industry-across-europe/market-trends-8/</a:t>
            </a:r>
          </a:p>
        </p:txBody>
      </p:sp>
    </p:spTree>
    <p:extLst>
      <p:ext uri="{BB962C8B-B14F-4D97-AF65-F5344CB8AC3E}">
        <p14:creationId xmlns:p14="http://schemas.microsoft.com/office/powerpoint/2010/main" val="236411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12277A-ACBA-2CC5-4FA7-12E7D4A2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Światowe zużycie węgla wraz z prognozą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F85E1D-9B17-9D78-C226-F7FEACA230D9}"/>
              </a:ext>
            </a:extLst>
          </p:cNvPr>
          <p:cNvSpPr txBox="1"/>
          <p:nvPr/>
        </p:nvSpPr>
        <p:spPr>
          <a:xfrm>
            <a:off x="239013" y="6117336"/>
            <a:ext cx="3971479" cy="4785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/>
              <a:t>Zob. więcej:  </a:t>
            </a:r>
            <a:r>
              <a:rPr lang="en-US" sz="1700" dirty="0">
                <a:hlinkClick r:id="rId2"/>
              </a:rPr>
              <a:t>https://www.iea.org/reports/coal-2022</a:t>
            </a:r>
            <a:r>
              <a:rPr lang="en-US" sz="1700" dirty="0"/>
              <a:t>  , s. 12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386C918-0BD7-B827-C9B4-C4201CC66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8607" y="841248"/>
            <a:ext cx="6207162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31C6B93-396F-CFB6-B155-424FD7C6D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" r="1" b="6782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5FE0FB2-D69A-A66A-1E9E-538AF663E0BE}"/>
              </a:ext>
            </a:extLst>
          </p:cNvPr>
          <p:cNvSpPr txBox="1"/>
          <p:nvPr/>
        </p:nvSpPr>
        <p:spPr>
          <a:xfrm>
            <a:off x="3088640" y="6297738"/>
            <a:ext cx="659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IEA, </a:t>
            </a:r>
            <a:r>
              <a:rPr lang="pl-PL" dirty="0">
                <a:hlinkClick r:id="rId3"/>
              </a:rPr>
              <a:t>https://www.iea.org/reports/coal-market-update-july-2023</a:t>
            </a:r>
            <a:r>
              <a:rPr lang="pl-PL" dirty="0"/>
              <a:t>, s. 6</a:t>
            </a:r>
          </a:p>
        </p:txBody>
      </p:sp>
    </p:spTree>
    <p:extLst>
      <p:ext uri="{BB962C8B-B14F-4D97-AF65-F5344CB8AC3E}">
        <p14:creationId xmlns:p14="http://schemas.microsoft.com/office/powerpoint/2010/main" val="384300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pary z komina Powerplant">
            <a:extLst>
              <a:ext uri="{FF2B5EF4-FFF2-40B4-BE49-F238E27FC236}">
                <a16:creationId xmlns:a16="http://schemas.microsoft.com/office/drawing/2014/main" id="{80AE43D8-B052-CA2C-9DF4-2CAB5F28D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2436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9787AE-B1E5-4CA8-FA75-5FB4999D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Rola węgla w handlu międzynarodowym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sy dzienników">
            <a:extLst>
              <a:ext uri="{FF2B5EF4-FFF2-40B4-BE49-F238E27FC236}">
                <a16:creationId xmlns:a16="http://schemas.microsoft.com/office/drawing/2014/main" id="{BC3677E9-C989-11D1-2FEF-12935B311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" r="39462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C444FA8-2201-B31D-6383-30393C0B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pl-PL" sz="3400" dirty="0"/>
              <a:t>Główne surowce będące przedmiotem handlu międzynarodowego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B636E8-53C4-AFC0-6EA7-969B2E35A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pl-PL" sz="2000" b="1" dirty="0"/>
              <a:t>Okres przed rewolucją przemysłową </a:t>
            </a:r>
            <a:r>
              <a:rPr lang="pl-PL" sz="2000" dirty="0"/>
              <a:t>– drewno </a:t>
            </a:r>
          </a:p>
          <a:p>
            <a:r>
              <a:rPr lang="pl-PL" sz="2000" b="1" dirty="0"/>
              <a:t>Rewolucja przemysłowa </a:t>
            </a:r>
            <a:r>
              <a:rPr lang="pl-PL" sz="2000" dirty="0"/>
              <a:t>– wzrost popytu na węgiel</a:t>
            </a:r>
          </a:p>
          <a:p>
            <a:r>
              <a:rPr lang="pl-PL" sz="2000" b="1" dirty="0"/>
              <a:t>XX wiek </a:t>
            </a:r>
            <a:r>
              <a:rPr lang="pl-PL" sz="2000" dirty="0"/>
              <a:t>– wzrost znaczenia ropy naftowej</a:t>
            </a:r>
          </a:p>
          <a:p>
            <a:r>
              <a:rPr lang="pl-PL" sz="2000" b="1" dirty="0"/>
              <a:t>Koniec XX w</a:t>
            </a:r>
            <a:r>
              <a:rPr lang="pl-PL" sz="2000" dirty="0"/>
              <a:t>. – wzrost znaczenia gazu ziemnego i OZE</a:t>
            </a:r>
          </a:p>
        </p:txBody>
      </p:sp>
    </p:spTree>
    <p:extLst>
      <p:ext uri="{BB962C8B-B14F-4D97-AF65-F5344CB8AC3E}">
        <p14:creationId xmlns:p14="http://schemas.microsoft.com/office/powerpoint/2010/main" val="354871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53FC5-04E5-11E1-E9F8-3DA7C250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Najwięksi eksporterzy węgla na świecie w 2022 r.  (w mln ton) 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6C83695-9E8F-6E8C-0E3B-7644432DF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83" y="1825625"/>
            <a:ext cx="6733634" cy="4351338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A784D67-4CF0-523C-5C94-FF7A44248D80}"/>
              </a:ext>
            </a:extLst>
          </p:cNvPr>
          <p:cNvSpPr txBox="1"/>
          <p:nvPr/>
        </p:nvSpPr>
        <p:spPr>
          <a:xfrm>
            <a:off x="1855304" y="60975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https://www.statista.com/statistics/270952/global-hard-coal-exports-2009/</a:t>
            </a:r>
          </a:p>
        </p:txBody>
      </p:sp>
    </p:spTree>
    <p:extLst>
      <p:ext uri="{BB962C8B-B14F-4D97-AF65-F5344CB8AC3E}">
        <p14:creationId xmlns:p14="http://schemas.microsoft.com/office/powerpoint/2010/main" val="244243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AB2BF-910B-6D9A-F0D1-BEA97C24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latin typeface="+mj-lt"/>
                <a:ea typeface="+mj-ea"/>
                <a:cs typeface="+mj-cs"/>
              </a:rPr>
              <a:t>Najwięksi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importerzy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węgla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na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świecie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w 2022 r.  (w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mln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ton)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1FD2C06-67DD-0DBC-5C89-DDAD8738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225" y="0"/>
            <a:ext cx="7536298" cy="610440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7391C56-8DB7-8A47-521C-6B8E94B53093}"/>
              </a:ext>
            </a:extLst>
          </p:cNvPr>
          <p:cNvSpPr txBox="1"/>
          <p:nvPr/>
        </p:nvSpPr>
        <p:spPr>
          <a:xfrm>
            <a:off x="1964635" y="597182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Zob. więcej: </a:t>
            </a:r>
            <a:r>
              <a:rPr lang="pl-PL" dirty="0">
                <a:hlinkClick r:id="rId3"/>
              </a:rPr>
              <a:t>https://www.statista.com/statistics/1279667/leading-coal-importing-countries-worldwide/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26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D06809A-162D-8B5A-0E68-44BA7C7C9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8" y="643467"/>
            <a:ext cx="8132944" cy="557106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D808C9D-6896-7F76-44F0-6065D726BB59}"/>
              </a:ext>
            </a:extLst>
          </p:cNvPr>
          <p:cNvSpPr txBox="1"/>
          <p:nvPr/>
        </p:nvSpPr>
        <p:spPr>
          <a:xfrm>
            <a:off x="1133061" y="6448693"/>
            <a:ext cx="10674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https://ec.europa.eu/eurostat/statistics-explained/index.php?title=Coal_production_and_consumption_statistics</a:t>
            </a:r>
          </a:p>
        </p:txBody>
      </p:sp>
    </p:spTree>
    <p:extLst>
      <p:ext uri="{BB962C8B-B14F-4D97-AF65-F5344CB8AC3E}">
        <p14:creationId xmlns:p14="http://schemas.microsoft.com/office/powerpoint/2010/main" val="212024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B73BD49-5494-37FE-571D-BB906779E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783" y="144234"/>
            <a:ext cx="8166302" cy="61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0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diagram, krąg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259C36E-1129-ED90-3E8D-51153257B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11" y="643466"/>
            <a:ext cx="10083378" cy="557106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C8D1FDA-8A95-ADF1-2C86-B68D0276C5F1}"/>
              </a:ext>
            </a:extLst>
          </p:cNvPr>
          <p:cNvSpPr txBox="1"/>
          <p:nvPr/>
        </p:nvSpPr>
        <p:spPr>
          <a:xfrm>
            <a:off x="1288774" y="6306883"/>
            <a:ext cx="984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https://ec.europa.eu/eurostat/statistics-explained/index.php?title=EU_imports_of_energy_products_-_latest_developments</a:t>
            </a:r>
          </a:p>
        </p:txBody>
      </p:sp>
    </p:spTree>
    <p:extLst>
      <p:ext uri="{BB962C8B-B14F-4D97-AF65-F5344CB8AC3E}">
        <p14:creationId xmlns:p14="http://schemas.microsoft.com/office/powerpoint/2010/main" val="1999376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5F0422-44AA-14E8-D2A6-55534257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Zagadnienie do dyskusji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CF53D-4E14-78CF-76C8-73517FD3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Perspektywy rozwoju węgla w przyszłości a neutralność klimatyczna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D38D4D-F3E4-14EA-0CB7-A48BC2EC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Dziękuję za uwagę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1E02D-94B9-B2CC-D5AF-A82726BE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Wytwarzanie energii elektrycznej wg paliwa na świecie w 2022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067A57A-2977-4F82-82FF-4E8814861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112" y="2239169"/>
            <a:ext cx="5819775" cy="352425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2A9F970-A8C7-238F-1BBD-B21C138ADF9D}"/>
              </a:ext>
            </a:extLst>
          </p:cNvPr>
          <p:cNvSpPr txBox="1"/>
          <p:nvPr/>
        </p:nvSpPr>
        <p:spPr>
          <a:xfrm>
            <a:off x="838200" y="6308209"/>
            <a:ext cx="802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https://euracoal.eu/info/coal-industry-across-europe/market-trends-8/</a:t>
            </a:r>
          </a:p>
        </p:txBody>
      </p:sp>
    </p:spTree>
    <p:extLst>
      <p:ext uri="{BB962C8B-B14F-4D97-AF65-F5344CB8AC3E}">
        <p14:creationId xmlns:p14="http://schemas.microsoft.com/office/powerpoint/2010/main" val="407258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Obraz zawierający tekst, zrzut ekranu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FAF6242-B334-6766-93F6-3598FC12A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78" y="643467"/>
            <a:ext cx="9058644" cy="557106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2E27F91-B9A8-3BE9-B42A-B4D0B7C4D01C}"/>
              </a:ext>
            </a:extLst>
          </p:cNvPr>
          <p:cNvSpPr txBox="1"/>
          <p:nvPr/>
        </p:nvSpPr>
        <p:spPr>
          <a:xfrm>
            <a:off x="203420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https://ourworldindata.org/fossil-fuels</a:t>
            </a:r>
          </a:p>
        </p:txBody>
      </p:sp>
    </p:spTree>
    <p:extLst>
      <p:ext uri="{BB962C8B-B14F-4D97-AF65-F5344CB8AC3E}">
        <p14:creationId xmlns:p14="http://schemas.microsoft.com/office/powerpoint/2010/main" val="172522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9D3CD0-BD5B-D427-B35B-515EF3AB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Jakie kraje są największymi eksporterami i importerami surowców energetycznych na świecie?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F0152-975C-428C-4697-BB9F51BC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Najwięksi importerzy i eksporterzy surowców energetycznych w 2019 r.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2A202E1-7E2A-C6E7-63B3-D43A80B88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690688"/>
            <a:ext cx="9827671" cy="475819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EBE093-850E-E736-C579-D850B5341C0D}"/>
              </a:ext>
            </a:extLst>
          </p:cNvPr>
          <p:cNvSpPr txBox="1"/>
          <p:nvPr/>
        </p:nvSpPr>
        <p:spPr>
          <a:xfrm>
            <a:off x="1783024" y="6448663"/>
            <a:ext cx="9210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https://www.iea.org/reports/key-world-energy-statistics-2021/supply</a:t>
            </a:r>
          </a:p>
        </p:txBody>
      </p:sp>
    </p:spTree>
    <p:extLst>
      <p:ext uri="{BB962C8B-B14F-4D97-AF65-F5344CB8AC3E}">
        <p14:creationId xmlns:p14="http://schemas.microsoft.com/office/powerpoint/2010/main" val="40293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AC9AAF-FE64-CACF-0CF6-F64E00F1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 dirty="0"/>
              <a:t>Cechy surowców energetycznych wpływające na ich wykorzystanie gospodarcze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203A8A-2648-D74F-78C6-753E2FA0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2200" dirty="0"/>
              <a:t>Kaloryczność</a:t>
            </a:r>
          </a:p>
          <a:p>
            <a:r>
              <a:rPr lang="pl-PL" sz="2200" dirty="0"/>
              <a:t>Emisja zanieczyszczeń oraz gazów cieplarnianych</a:t>
            </a:r>
          </a:p>
          <a:p>
            <a:r>
              <a:rPr lang="pl-PL" sz="2200" dirty="0"/>
              <a:t>Efektywność przetwarzania na energię</a:t>
            </a:r>
          </a:p>
          <a:p>
            <a:r>
              <a:rPr lang="pl-PL" sz="2200" dirty="0"/>
              <a:t>Wymogi dotyczące transportu i magazynowania </a:t>
            </a:r>
          </a:p>
          <a:p>
            <a:r>
              <a:rPr lang="pl-PL" sz="2200" dirty="0"/>
              <a:t>Uwarunkowania społeczne i polityczne</a:t>
            </a:r>
          </a:p>
        </p:txBody>
      </p:sp>
    </p:spTree>
    <p:extLst>
      <p:ext uri="{BB962C8B-B14F-4D97-AF65-F5344CB8AC3E}">
        <p14:creationId xmlns:p14="http://schemas.microsoft.com/office/powerpoint/2010/main" val="2105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7677FC-9E97-63B7-AE12-BBFE51FE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4600"/>
              <a:t>Klasyfikacja węgla ze względu na przeznaczenia wykorzystania: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64734-7861-50D8-2DAE-DB171D4E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l-PL" sz="1500"/>
              <a:t>Produkcja ciepła</a:t>
            </a:r>
          </a:p>
          <a:p>
            <a:r>
              <a:rPr lang="pl-PL" sz="1500"/>
              <a:t>Energia elektryczna</a:t>
            </a:r>
          </a:p>
          <a:p>
            <a:r>
              <a:rPr lang="pl-PL" sz="1500"/>
              <a:t>Metalurgia</a:t>
            </a:r>
          </a:p>
          <a:p>
            <a:r>
              <a:rPr lang="pl-PL" sz="1500"/>
              <a:t>Produkcja cementu</a:t>
            </a:r>
          </a:p>
          <a:p>
            <a:r>
              <a:rPr lang="pl-PL" sz="1500"/>
              <a:t>Węgiel kamienny jest także surowcem do produkcji kosmetyków, środków ochrony roślin, nawozów, materiałów wybuchowych, lekarstw, barwników do tkanin, środków zapachowych, a nawet ozdób jubilerskich</a:t>
            </a:r>
          </a:p>
          <a:p>
            <a:endParaRPr lang="pl-PL" sz="1500"/>
          </a:p>
          <a:p>
            <a:r>
              <a:rPr lang="pl-PL" sz="1500"/>
              <a:t>Wraz z wyparciem silników parowych przez spalinowe i elektryczne nastąpiła niemal zupełna utrata znaczenia węgla w transporcie.</a:t>
            </a:r>
          </a:p>
          <a:p>
            <a:endParaRPr lang="pl-PL" sz="1500"/>
          </a:p>
          <a:p>
            <a:r>
              <a:rPr lang="pl-PL" sz="1500"/>
              <a:t>O ile w energii elektrycznej ma dużo substytutów, to metalurgii i produkcji cementu wciąż ciężko go zastąpić.</a:t>
            </a:r>
          </a:p>
        </p:txBody>
      </p:sp>
      <p:pic>
        <p:nvPicPr>
          <p:cNvPr id="5" name="Picture 4" descr="Praca w instalacji termicznej">
            <a:extLst>
              <a:ext uri="{FF2B5EF4-FFF2-40B4-BE49-F238E27FC236}">
                <a16:creationId xmlns:a16="http://schemas.microsoft.com/office/drawing/2014/main" id="{3C69D297-24E7-8B09-E8F5-836E74870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3" r="15778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9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EC1CB5-36F9-AA67-76CE-75FE6583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4600"/>
              <a:t>Klasyfikacja węgla ze względu na obecność węgla jako pierwiastka: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8241D-0316-8C5A-0570-AECED649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200"/>
              <a:t>torf (&lt;60%)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/>
              <a:t>węgiel brunatny (62−75%)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/>
              <a:t>węgiel kamienny (75−97%)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/>
              <a:t>antracyt (92−95%)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/>
              <a:t>szungit (do 99%) </a:t>
            </a:r>
          </a:p>
        </p:txBody>
      </p:sp>
      <p:pic>
        <p:nvPicPr>
          <p:cNvPr id="12" name="Picture 11" descr="Poświata węgiel drzewny">
            <a:extLst>
              <a:ext uri="{FF2B5EF4-FFF2-40B4-BE49-F238E27FC236}">
                <a16:creationId xmlns:a16="http://schemas.microsoft.com/office/drawing/2014/main" id="{D3FEE3B8-73C8-DAD3-6F7D-29C1BB37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6" r="19308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8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666</Words>
  <Application>Microsoft Office PowerPoint</Application>
  <PresentationFormat>Panoramiczny</PresentationFormat>
  <Paragraphs>69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Motyw pakietu Office</vt:lpstr>
      <vt:lpstr>Rynek węgla w UE</vt:lpstr>
      <vt:lpstr>Główne surowce będące przedmiotem handlu międzynarodowego</vt:lpstr>
      <vt:lpstr>Wytwarzanie energii elektrycznej wg paliwa na świecie w 2022</vt:lpstr>
      <vt:lpstr>Prezentacja programu PowerPoint</vt:lpstr>
      <vt:lpstr>Jakie kraje są największymi eksporterami i importerami surowców energetycznych na świecie?</vt:lpstr>
      <vt:lpstr>Najwięksi importerzy i eksporterzy surowców energetycznych w 2019 r.</vt:lpstr>
      <vt:lpstr>Cechy surowców energetycznych wpływające na ich wykorzystanie gospodarcze</vt:lpstr>
      <vt:lpstr>Klasyfikacja węgla ze względu na przeznaczenia wykorzystania:</vt:lpstr>
      <vt:lpstr>Klasyfikacja węgla ze względu na obecność węgla jako pierwiastka:</vt:lpstr>
      <vt:lpstr>Węgiel podlega także innym klasyfikacjom, ze względu na:</vt:lpstr>
      <vt:lpstr>Ustalanie ceny na rynku węgla</vt:lpstr>
      <vt:lpstr>W wielu krajach znaczenie węgla było podtrzymywane ze względu na następujące przyczyny:</vt:lpstr>
      <vt:lpstr>Zasoby węgla</vt:lpstr>
      <vt:lpstr>Globalne rezerwy węgla kamiennego i brunatnego na świecie, 31.12.2021. Top 3: USA, Rosja, Chiny.</vt:lpstr>
      <vt:lpstr>Zmiany w produkcji węgla charakteryzowały się dużym regionalnym zróżnicowaniem </vt:lpstr>
      <vt:lpstr>Najwięksi producenci węgla w 2022 r.</vt:lpstr>
      <vt:lpstr>Światowe zużycie węgla wraz z prognozą</vt:lpstr>
      <vt:lpstr>Prezentacja programu PowerPoint</vt:lpstr>
      <vt:lpstr>Rola węgla w handlu międzynarodowym</vt:lpstr>
      <vt:lpstr>Najwięksi eksporterzy węgla na świecie w 2022 r.  (w mln ton)  </vt:lpstr>
      <vt:lpstr>Najwięksi importerzy węgla na świecie w 2022 r.  (w mln ton) </vt:lpstr>
      <vt:lpstr>Prezentacja programu PowerPoint</vt:lpstr>
      <vt:lpstr>Prezentacja programu PowerPoint</vt:lpstr>
      <vt:lpstr>Prezentacja programu PowerPoint</vt:lpstr>
      <vt:lpstr>Zagadnienie do dyskusji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Wójtowicz</dc:creator>
  <cp:lastModifiedBy>Anna Wójtowicz</cp:lastModifiedBy>
  <cp:revision>5</cp:revision>
  <dcterms:created xsi:type="dcterms:W3CDTF">2025-10-07T10:59:55Z</dcterms:created>
  <dcterms:modified xsi:type="dcterms:W3CDTF">2025-11-03T09:13:25Z</dcterms:modified>
</cp:coreProperties>
</file>